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Prata" panose="020B0604020202020204" charset="0"/>
      <p:regular r:id="rId15"/>
    </p:embeddedFont>
    <p:embeddedFont>
      <p:font typeface="Raleway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08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#fn1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#fn2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#fn4"/><Relationship Id="rId4" Type="http://schemas.openxmlformats.org/officeDocument/2006/relationships/hyperlink" Target="#fn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#fn5"/><Relationship Id="rId7" Type="http://schemas.openxmlformats.org/officeDocument/2006/relationships/hyperlink" Target="#fn1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#fn5"/><Relationship Id="rId4" Type="http://schemas.openxmlformats.org/officeDocument/2006/relationships/hyperlink" Target="#fn1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#fn4"/><Relationship Id="rId5" Type="http://schemas.openxmlformats.org/officeDocument/2006/relationships/hyperlink" Target="#fn3"/><Relationship Id="rId4" Type="http://schemas.openxmlformats.org/officeDocument/2006/relationships/hyperlink" Target="#fn2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426732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Report: AI Resume Matcher &amp; Candidate Ranking System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340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is our project. Create a detailed project report for this project for the team of 5.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01276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Size: 5 MembersDate: Friday, July 18, 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854273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Project Overview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843677" y="2089666"/>
            <a:ext cx="1294304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aims to develop an AI-driven Resume Matcher and Candidate Ranking System using Streamlit. This tool enables HR teams and recruiters to upload multiple resumes and a job description, and automatically match and rank candidates based on resume-job relevance using natural language processing and machine learning</a:t>
            </a:r>
            <a:r>
              <a:rPr lang="en-US" sz="18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The system streamlines recruitment, reducing manual effort and bias by providing a data-driven candidate shortlist.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3677" y="3994309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Project Objectives</a:t>
            </a:r>
            <a:endParaRPr lang="en-US" sz="4700" dirty="0"/>
          </a:p>
        </p:txBody>
      </p:sp>
      <p:sp>
        <p:nvSpPr>
          <p:cNvPr id="5" name="Text 3"/>
          <p:cNvSpPr/>
          <p:nvPr/>
        </p:nvSpPr>
        <p:spPr>
          <a:xfrm>
            <a:off x="843677" y="510921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resume parsing and information extraction from PDF/DOCX files.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3677" y="5579269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candidate profiles with job descriptions using AI-driven similarity scoring.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3677" y="604932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Rank and filter candidates based on match percentage.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43677" y="651938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a user-friendly interface for uploading files and viewing results.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3677" y="698944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 resume download for top-matched candidates.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2946"/>
            <a:ext cx="934354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Team Composition and Roles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1978223"/>
            <a:ext cx="12902327" cy="5538311"/>
          </a:xfrm>
          <a:prstGeom prst="roundRect">
            <a:avLst>
              <a:gd name="adj" fmla="val 66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1993463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214919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Krish Tare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65827" y="2149197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Management, Teamwork, Leadership, basic Python, Excel; oversees timeline, coordinates team</a:t>
            </a:r>
            <a:r>
              <a:rPr lang="en-US" sz="190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09503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093" y="325076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Nayan Pandey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3250763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Python, scikit-learn, data analysis, model building, integration of AI/ML modules</a:t>
            </a:r>
            <a:r>
              <a:rPr lang="en-US" sz="190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4196596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093" y="435233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Abhishek Gupta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4352330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Streamlit, HTML/CSS, basic JS, UI/UX, ensures intuitive user flow</a:t>
            </a:r>
            <a:r>
              <a:rPr lang="en-US" sz="190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5298162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5453896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Khizar Saifee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65827" y="5453896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Resume parsing QA, test case creation, assist with data extraction functions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639972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093" y="655546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Arshad Shaikh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65827" y="6555462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Writes documentation, manages requirements, supports deployment and maintenance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786" y="452438"/>
            <a:ext cx="4419243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System Architecture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5786" y="1213247"/>
            <a:ext cx="7992428" cy="6564630"/>
          </a:xfrm>
          <a:prstGeom prst="roundRect">
            <a:avLst>
              <a:gd name="adj" fmla="val 376"/>
            </a:avLst>
          </a:prstGeom>
          <a:solidFill>
            <a:srgbClr val="28292A"/>
          </a:solidFill>
          <a:ln/>
        </p:spPr>
      </p:sp>
      <p:sp>
        <p:nvSpPr>
          <p:cNvPr id="5" name="Shape 2"/>
          <p:cNvSpPr/>
          <p:nvPr/>
        </p:nvSpPr>
        <p:spPr>
          <a:xfrm>
            <a:off x="567571" y="1213247"/>
            <a:ext cx="8008858" cy="6564630"/>
          </a:xfrm>
          <a:prstGeom prst="roundRect">
            <a:avLst>
              <a:gd name="adj" fmla="val 376"/>
            </a:avLst>
          </a:prstGeom>
          <a:solidFill>
            <a:srgbClr val="28292A"/>
          </a:solidFill>
          <a:ln/>
        </p:spPr>
      </p:sp>
      <p:sp>
        <p:nvSpPr>
          <p:cNvPr id="6" name="Text 3"/>
          <p:cNvSpPr/>
          <p:nvPr/>
        </p:nvSpPr>
        <p:spPr>
          <a:xfrm>
            <a:off x="731996" y="1336596"/>
            <a:ext cx="7680008" cy="631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+-------------------------------+| User Interface (Streamlit) |+-------+------------+----------+| | |+-----------v-+ +----v---------+| File Reader | | Job Description Input |+----------+-------+ +----------+------------+| |+----------v---------------------v--+| Resume Data Extraction (NLP) |+----------+------------------------+| Extracted Data+----------v------------------------+| Similarity Scoring (AI/ML) |+----------+------------------------+|+----------v---------+|Ranking &amp; Filtering |+----------+---------+|+----------v---------+|Results Visualization|+--------------------+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5175"/>
            <a:ext cx="3107650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5. Technology Stack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72095" y="1082159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Programming Language: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Python 3.x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72095" y="1324451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Framework: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Streamlit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72095" y="1566743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Libraries: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72095" y="1809036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PyPDF2, docx2txt (file reading)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72095" y="2051328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pandas, numpy (data handling)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72095" y="2293620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scikit-learn (vectorization, similarity scoring)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572095" y="2535912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spaCy (NLP, entity extraction)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72095" y="2778204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matplotlib (visualization, optional)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72095" y="3020497"/>
            <a:ext cx="1348620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Deployment: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Local, Streamlit Cloud, or internal server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572095" y="3405783"/>
            <a:ext cx="3107650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6. Project Features</a:t>
            </a:r>
            <a:endParaRPr lang="en-US" sz="2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151828"/>
            <a:ext cx="4412456" cy="6096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72" y="3980617"/>
            <a:ext cx="372904" cy="372904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790" y="4073843"/>
            <a:ext cx="149066" cy="1864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11637" y="4477822"/>
            <a:ext cx="155376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Resume Upload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11637" y="4746546"/>
            <a:ext cx="413337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Batch upload of PDF/DOCX resumes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9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53" y="4151828"/>
            <a:ext cx="4412575" cy="60960"/>
          </a:xfrm>
          <a:prstGeom prst="rect">
            <a:avLst/>
          </a:prstGeom>
        </p:spPr>
      </p:pic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629" y="3980617"/>
            <a:ext cx="372904" cy="372904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0548" y="4073843"/>
            <a:ext cx="149066" cy="18645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248394" y="4477822"/>
            <a:ext cx="162353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Job Description Input</a:t>
            </a:r>
            <a:endParaRPr lang="en-US" sz="1200" dirty="0"/>
          </a:p>
        </p:txBody>
      </p:sp>
      <p:sp>
        <p:nvSpPr>
          <p:cNvPr id="22" name="Text 14"/>
          <p:cNvSpPr/>
          <p:nvPr/>
        </p:nvSpPr>
        <p:spPr>
          <a:xfrm>
            <a:off x="5248394" y="4746546"/>
            <a:ext cx="413349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area for custom job descriptions.</a:t>
            </a:r>
            <a:endParaRPr lang="en-US" sz="9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729" y="4151828"/>
            <a:ext cx="4412575" cy="6096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506" y="3980617"/>
            <a:ext cx="372904" cy="372904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7424" y="4073843"/>
            <a:ext cx="149066" cy="186452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9785271" y="4477822"/>
            <a:ext cx="2576870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Information Extraction</a:t>
            </a:r>
            <a:endParaRPr lang="en-US" sz="1200" dirty="0"/>
          </a:p>
        </p:txBody>
      </p:sp>
      <p:sp>
        <p:nvSpPr>
          <p:cNvPr id="27" name="Text 16"/>
          <p:cNvSpPr/>
          <p:nvPr/>
        </p:nvSpPr>
        <p:spPr>
          <a:xfrm>
            <a:off x="9785271" y="4746546"/>
            <a:ext cx="413349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Name, Email, Phone, Skills, Education, Experience</a:t>
            </a:r>
            <a:endParaRPr lang="en-US" sz="950" dirty="0"/>
          </a:p>
        </p:txBody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5380434"/>
            <a:ext cx="4412456" cy="60960"/>
          </a:xfrm>
          <a:prstGeom prst="rect">
            <a:avLst/>
          </a:prstGeom>
        </p:spPr>
      </p:pic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72" y="5209223"/>
            <a:ext cx="372904" cy="372904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790" y="5302448"/>
            <a:ext cx="149066" cy="186452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711637" y="5706427"/>
            <a:ext cx="162032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 Matching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711637" y="5975152"/>
            <a:ext cx="413337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 similarity between resumes and JD.</a:t>
            </a:r>
            <a:endParaRPr lang="en-US" sz="950" dirty="0"/>
          </a:p>
        </p:txBody>
      </p:sp>
      <p:sp>
        <p:nvSpPr>
          <p:cNvPr id="33" name="Text 19"/>
          <p:cNvSpPr/>
          <p:nvPr/>
        </p:nvSpPr>
        <p:spPr>
          <a:xfrm>
            <a:off x="711637" y="6217444"/>
            <a:ext cx="413337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Customizable threshold for minimum match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950" dirty="0"/>
          </a:p>
        </p:txBody>
      </p:sp>
      <p:pic>
        <p:nvPicPr>
          <p:cNvPr id="3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53" y="5380434"/>
            <a:ext cx="4412575" cy="60960"/>
          </a:xfrm>
          <a:prstGeom prst="rect">
            <a:avLst/>
          </a:prstGeom>
        </p:spPr>
      </p:pic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629" y="5209223"/>
            <a:ext cx="372904" cy="372904"/>
          </a:xfrm>
          <a:prstGeom prst="rect">
            <a:avLst/>
          </a:prstGeom>
        </p:spPr>
      </p:pic>
      <p:pic>
        <p:nvPicPr>
          <p:cNvPr id="3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0548" y="5302448"/>
            <a:ext cx="149066" cy="186452"/>
          </a:xfrm>
          <a:prstGeom prst="rect">
            <a:avLst/>
          </a:prstGeom>
        </p:spPr>
      </p:pic>
      <p:sp>
        <p:nvSpPr>
          <p:cNvPr id="37" name="Text 20"/>
          <p:cNvSpPr/>
          <p:nvPr/>
        </p:nvSpPr>
        <p:spPr>
          <a:xfrm>
            <a:off x="5248394" y="5706427"/>
            <a:ext cx="159936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Ranking and Filtering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5248394" y="5975152"/>
            <a:ext cx="413349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Sort and display candidates by relevance score.</a:t>
            </a:r>
            <a:endParaRPr lang="en-US" sz="950" dirty="0"/>
          </a:p>
        </p:txBody>
      </p:sp>
      <p:pic>
        <p:nvPicPr>
          <p:cNvPr id="39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729" y="5380434"/>
            <a:ext cx="4412575" cy="60960"/>
          </a:xfrm>
          <a:prstGeom prst="rect">
            <a:avLst/>
          </a:prstGeom>
        </p:spPr>
      </p:pic>
      <p:pic>
        <p:nvPicPr>
          <p:cNvPr id="40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506" y="5209223"/>
            <a:ext cx="372904" cy="372904"/>
          </a:xfrm>
          <a:prstGeom prst="rect">
            <a:avLst/>
          </a:prstGeom>
        </p:spPr>
      </p:pic>
      <p:pic>
        <p:nvPicPr>
          <p:cNvPr id="41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77424" y="5302448"/>
            <a:ext cx="149066" cy="186452"/>
          </a:xfrm>
          <a:prstGeom prst="rect">
            <a:avLst/>
          </a:prstGeom>
        </p:spPr>
      </p:pic>
      <p:sp>
        <p:nvSpPr>
          <p:cNvPr id="42" name="Text 22"/>
          <p:cNvSpPr/>
          <p:nvPr/>
        </p:nvSpPr>
        <p:spPr>
          <a:xfrm>
            <a:off x="9785271" y="5706427"/>
            <a:ext cx="155376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Candidate Insights</a:t>
            </a:r>
            <a:endParaRPr lang="en-US" sz="1200" dirty="0"/>
          </a:p>
        </p:txBody>
      </p:sp>
      <p:sp>
        <p:nvSpPr>
          <p:cNvPr id="43" name="Text 23"/>
          <p:cNvSpPr/>
          <p:nvPr/>
        </p:nvSpPr>
        <p:spPr>
          <a:xfrm>
            <a:off x="9785271" y="5975152"/>
            <a:ext cx="413349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Expandable panels for candidate details and download buttons.</a:t>
            </a:r>
            <a:endParaRPr lang="en-US" sz="950" dirty="0"/>
          </a:p>
        </p:txBody>
      </p:sp>
      <p:pic>
        <p:nvPicPr>
          <p:cNvPr id="44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095" y="6851333"/>
            <a:ext cx="13486209" cy="60960"/>
          </a:xfrm>
          <a:prstGeom prst="rect">
            <a:avLst/>
          </a:prstGeom>
        </p:spPr>
      </p:pic>
      <p:pic>
        <p:nvPicPr>
          <p:cNvPr id="45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748" y="6680121"/>
            <a:ext cx="372904" cy="372904"/>
          </a:xfrm>
          <a:prstGeom prst="rect">
            <a:avLst/>
          </a:prstGeom>
        </p:spPr>
      </p:pic>
      <p:pic>
        <p:nvPicPr>
          <p:cNvPr id="46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0667" y="6773347"/>
            <a:ext cx="149066" cy="186452"/>
          </a:xfrm>
          <a:prstGeom prst="rect">
            <a:avLst/>
          </a:prstGeom>
        </p:spPr>
      </p:pic>
      <p:sp>
        <p:nvSpPr>
          <p:cNvPr id="47" name="Text 24"/>
          <p:cNvSpPr/>
          <p:nvPr/>
        </p:nvSpPr>
        <p:spPr>
          <a:xfrm>
            <a:off x="711637" y="7177326"/>
            <a:ext cx="155376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 Export</a:t>
            </a:r>
            <a:endParaRPr lang="en-US" sz="1200" dirty="0"/>
          </a:p>
        </p:txBody>
      </p:sp>
      <p:sp>
        <p:nvSpPr>
          <p:cNvPr id="48" name="Text 25"/>
          <p:cNvSpPr/>
          <p:nvPr/>
        </p:nvSpPr>
        <p:spPr>
          <a:xfrm>
            <a:off x="711637" y="7446050"/>
            <a:ext cx="1320712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matched resumes.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19363"/>
            <a:ext cx="6894195" cy="703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7. Implementation Details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1773436"/>
            <a:ext cx="6527006" cy="900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341" y="2899291"/>
            <a:ext cx="281499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Resume Parsing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341" y="3386138"/>
            <a:ext cx="6076712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Utilizes PyPDF2 and docx2txt to extract raw text from resumes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spaCy analyzes the text to identify structured information.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773436"/>
            <a:ext cx="6527006" cy="900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281499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JD Matching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712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scikit-learn vectorizes the text (possibly TF-IDF or CountVectorizer), then computes a similarity score (e.g., cosine similarity) between the resume data and job description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5051941"/>
            <a:ext cx="6527006" cy="900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341" y="6177796"/>
            <a:ext cx="281499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 Workflow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341" y="6664643"/>
            <a:ext cx="607671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with Streamlit, providing drag-and-drop file upload, threshold slider, and results dashboard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051941"/>
            <a:ext cx="6527006" cy="900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6177796"/>
            <a:ext cx="281499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664643"/>
            <a:ext cx="607671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required dependencies are listed in the requirements.txt file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376" y="922377"/>
            <a:ext cx="9686568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8. Project Timeline (Sample/Indicative)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9376" y="1975842"/>
            <a:ext cx="13191649" cy="5331262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6996" y="1983462"/>
            <a:ext cx="13174980" cy="590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34045" y="2114312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Requirement Analysis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328999" y="2114312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720143" y="2114312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Functional/technical spec, user flows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6996" y="2574131"/>
            <a:ext cx="13174980" cy="590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34045" y="2704981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 Setup &amp; Planning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28999" y="2704981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720143" y="2704981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Repo, environment, task breakdown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6996" y="3164800"/>
            <a:ext cx="13174980" cy="590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34045" y="3295650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Resume Parsing Module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28999" y="3295650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 weeks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20143" y="3295650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text extraction &amp; NLP scripts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6996" y="3755469"/>
            <a:ext cx="13174980" cy="590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34045" y="3886319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JD Matching Module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28999" y="3886319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20143" y="3886319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Similarity scoring prototype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6996" y="4346138"/>
            <a:ext cx="13174980" cy="590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34045" y="4476988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Development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28999" y="4476988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20143" y="4476988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interface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6996" y="4936808"/>
            <a:ext cx="13174980" cy="590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34045" y="5067657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&amp; Backend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28999" y="5067657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 weeks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720143" y="5067657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End-to-end system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6996" y="5527477"/>
            <a:ext cx="13174980" cy="590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34045" y="5658326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&amp; QA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328999" y="5658326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20143" y="5658326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Bug fixes, functional/performance QA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26996" y="6118146"/>
            <a:ext cx="13174980" cy="590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34045" y="6248995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Documentation &amp; Deployment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328999" y="6248995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20143" y="6248995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manual, deployment on Streamlit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26996" y="6708815"/>
            <a:ext cx="13174980" cy="590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34045" y="6839664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Buffer/Misc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28999" y="6839664"/>
            <a:ext cx="397252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week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720143" y="6839664"/>
            <a:ext cx="397633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48139"/>
            <a:ext cx="3118485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9. Testing Plan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72095" y="987266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Upload mixed-format resumes (PDF/DOCX).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72095" y="1230392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with different job descriptions.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72095" y="1473518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Validate extracted information for accuracy.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72095" y="1716643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 ranking consistency and download functionality.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72095" y="1959769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 cases: corrupted files, missing fields.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72095" y="2346365"/>
            <a:ext cx="4756309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10. Challenges &amp; Risk Mitigation</a:t>
            </a:r>
            <a:endParaRPr lang="en-US" sz="2450" dirty="0"/>
          </a:p>
        </p:txBody>
      </p:sp>
      <p:sp>
        <p:nvSpPr>
          <p:cNvPr id="9" name="Shape 7"/>
          <p:cNvSpPr/>
          <p:nvPr/>
        </p:nvSpPr>
        <p:spPr>
          <a:xfrm>
            <a:off x="572095" y="2923103"/>
            <a:ext cx="6680716" cy="749022"/>
          </a:xfrm>
          <a:prstGeom prst="roundRect">
            <a:avLst>
              <a:gd name="adj" fmla="val 9766"/>
            </a:avLst>
          </a:prstGeom>
          <a:noFill/>
          <a:ln w="15240">
            <a:solidFill>
              <a:srgbClr val="535455"/>
            </a:solidFill>
            <a:prstDash val="solid"/>
          </a:ln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5" y="2923103"/>
            <a:ext cx="60960" cy="7490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7714" y="3063002"/>
            <a:ext cx="2003346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format inconsistencies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7714" y="3332678"/>
            <a:ext cx="635519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Extensive input validation and error handling in file parsing.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7377470" y="2923103"/>
            <a:ext cx="6680835" cy="749022"/>
          </a:xfrm>
          <a:prstGeom prst="roundRect">
            <a:avLst>
              <a:gd name="adj" fmla="val 9766"/>
            </a:avLst>
          </a:prstGeom>
          <a:noFill/>
          <a:ln w="15240">
            <a:solidFill>
              <a:srgbClr val="535455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30" y="2923103"/>
            <a:ext cx="60960" cy="74902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63088" y="3063002"/>
            <a:ext cx="1974532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Resume template diversity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563088" y="3332678"/>
            <a:ext cx="635531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robust NLP models for flexible entity extraction.</a:t>
            </a:r>
            <a:endParaRPr lang="en-US" sz="950" dirty="0"/>
          </a:p>
        </p:txBody>
      </p:sp>
      <p:sp>
        <p:nvSpPr>
          <p:cNvPr id="17" name="Shape 13"/>
          <p:cNvSpPr/>
          <p:nvPr/>
        </p:nvSpPr>
        <p:spPr>
          <a:xfrm>
            <a:off x="572095" y="3796784"/>
            <a:ext cx="6680716" cy="749022"/>
          </a:xfrm>
          <a:prstGeom prst="roundRect">
            <a:avLst>
              <a:gd name="adj" fmla="val 9766"/>
            </a:avLst>
          </a:prstGeom>
          <a:noFill/>
          <a:ln w="15240">
            <a:solidFill>
              <a:srgbClr val="535455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5" y="3796784"/>
            <a:ext cx="60960" cy="74902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7714" y="3936683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757714" y="4206359"/>
            <a:ext cx="635519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 async processing &amp; optimize matching for larger datasets.</a:t>
            </a:r>
            <a:endParaRPr lang="en-US" sz="950" dirty="0"/>
          </a:p>
        </p:txBody>
      </p:sp>
      <p:sp>
        <p:nvSpPr>
          <p:cNvPr id="21" name="Shape 16"/>
          <p:cNvSpPr/>
          <p:nvPr/>
        </p:nvSpPr>
        <p:spPr>
          <a:xfrm>
            <a:off x="7377470" y="3796784"/>
            <a:ext cx="6680835" cy="749022"/>
          </a:xfrm>
          <a:prstGeom prst="roundRect">
            <a:avLst>
              <a:gd name="adj" fmla="val 9766"/>
            </a:avLst>
          </a:prstGeom>
          <a:noFill/>
          <a:ln w="15240">
            <a:solidFill>
              <a:srgbClr val="535455"/>
            </a:solidFill>
            <a:prstDash val="solid"/>
          </a:ln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30" y="3796784"/>
            <a:ext cx="60960" cy="74902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63088" y="3936683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privacy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7563088" y="4206359"/>
            <a:ext cx="635531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 not store resume data after processing; advise users on secure handling.</a:t>
            </a:r>
            <a:endParaRPr lang="en-US" sz="950" dirty="0"/>
          </a:p>
        </p:txBody>
      </p:sp>
      <p:sp>
        <p:nvSpPr>
          <p:cNvPr id="25" name="Text 19"/>
          <p:cNvSpPr/>
          <p:nvPr/>
        </p:nvSpPr>
        <p:spPr>
          <a:xfrm>
            <a:off x="572095" y="4732853"/>
            <a:ext cx="5106353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11. References to Team Experience</a:t>
            </a:r>
            <a:endParaRPr lang="en-US" sz="2450" dirty="0"/>
          </a:p>
        </p:txBody>
      </p:sp>
      <p:sp>
        <p:nvSpPr>
          <p:cNvPr id="26" name="Text 20"/>
          <p:cNvSpPr/>
          <p:nvPr/>
        </p:nvSpPr>
        <p:spPr>
          <a:xfrm>
            <a:off x="572095" y="5309592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team brings a range of competencies:</a:t>
            </a:r>
            <a:endParaRPr lang="en-US" sz="950" dirty="0"/>
          </a:p>
        </p:txBody>
      </p:sp>
      <p:sp>
        <p:nvSpPr>
          <p:cNvPr id="27" name="Text 21"/>
          <p:cNvSpPr/>
          <p:nvPr/>
        </p:nvSpPr>
        <p:spPr>
          <a:xfrm>
            <a:off x="572095" y="5649397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science, Python programming, AI/ML, web/app development, and presentation skills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9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950" dirty="0"/>
          </a:p>
        </p:txBody>
      </p:sp>
      <p:sp>
        <p:nvSpPr>
          <p:cNvPr id="28" name="Text 22"/>
          <p:cNvSpPr/>
          <p:nvPr/>
        </p:nvSpPr>
        <p:spPr>
          <a:xfrm>
            <a:off x="572095" y="5892522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 experience in dashboarding, prediction models, and AI assistant tools ensures readiness for both back-end and UX/UI tasks.</a:t>
            </a:r>
            <a:endParaRPr lang="en-US" sz="950" dirty="0"/>
          </a:p>
        </p:txBody>
      </p:sp>
      <p:sp>
        <p:nvSpPr>
          <p:cNvPr id="29" name="Text 23"/>
          <p:cNvSpPr/>
          <p:nvPr/>
        </p:nvSpPr>
        <p:spPr>
          <a:xfrm>
            <a:off x="572095" y="6279118"/>
            <a:ext cx="4542830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12. Future Enhancement Ideas</a:t>
            </a:r>
            <a:endParaRPr lang="en-US" sz="2450" dirty="0"/>
          </a:p>
        </p:txBody>
      </p:sp>
      <p:sp>
        <p:nvSpPr>
          <p:cNvPr id="30" name="Text 24"/>
          <p:cNvSpPr/>
          <p:nvPr/>
        </p:nvSpPr>
        <p:spPr>
          <a:xfrm>
            <a:off x="572095" y="6855857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 for additional file types (e.g., LinkedIn exports).</a:t>
            </a:r>
            <a:endParaRPr lang="en-US" sz="950" dirty="0"/>
          </a:p>
        </p:txBody>
      </p:sp>
      <p:sp>
        <p:nvSpPr>
          <p:cNvPr id="31" name="Text 25"/>
          <p:cNvSpPr/>
          <p:nvPr/>
        </p:nvSpPr>
        <p:spPr>
          <a:xfrm>
            <a:off x="572095" y="7098983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analytics: heatmaps, candidate benchmarking.</a:t>
            </a:r>
            <a:endParaRPr lang="en-US" sz="950" dirty="0"/>
          </a:p>
        </p:txBody>
      </p:sp>
      <p:sp>
        <p:nvSpPr>
          <p:cNvPr id="32" name="Text 26"/>
          <p:cNvSpPr/>
          <p:nvPr/>
        </p:nvSpPr>
        <p:spPr>
          <a:xfrm>
            <a:off x="572095" y="7342108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recommendation feedback to applicants.</a:t>
            </a:r>
            <a:endParaRPr lang="en-US" sz="950" dirty="0"/>
          </a:p>
        </p:txBody>
      </p:sp>
      <p:sp>
        <p:nvSpPr>
          <p:cNvPr id="33" name="Text 27"/>
          <p:cNvSpPr/>
          <p:nvPr/>
        </p:nvSpPr>
        <p:spPr>
          <a:xfrm>
            <a:off x="572095" y="7681913"/>
            <a:ext cx="134862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structured approach and division of responsibilities will empower the team to deliver a robust, scalable solution that meets modern recruitment needs.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Custom</PresentationFormat>
  <Paragraphs>118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Prata</vt:lpstr>
      <vt:lpstr>Raleway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Abhishek Gupta</cp:lastModifiedBy>
  <cp:revision>1</cp:revision>
  <dcterms:created xsi:type="dcterms:W3CDTF">2025-07-18T06:27:05Z</dcterms:created>
  <dcterms:modified xsi:type="dcterms:W3CDTF">2025-07-20T06:45:29Z</dcterms:modified>
</cp:coreProperties>
</file>